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440" r:id="rId2"/>
    <p:sldId id="2561" r:id="rId3"/>
    <p:sldId id="2463" r:id="rId4"/>
    <p:sldId id="2475" r:id="rId5"/>
    <p:sldId id="2472" r:id="rId6"/>
    <p:sldId id="2574" r:id="rId7"/>
    <p:sldId id="2564" r:id="rId8"/>
    <p:sldId id="2576" r:id="rId9"/>
    <p:sldId id="2563" r:id="rId10"/>
    <p:sldId id="2577" r:id="rId11"/>
    <p:sldId id="2562" r:id="rId12"/>
    <p:sldId id="2578" r:id="rId13"/>
    <p:sldId id="2570" r:id="rId14"/>
    <p:sldId id="2571" r:id="rId15"/>
    <p:sldId id="2565" r:id="rId16"/>
    <p:sldId id="2569" r:id="rId17"/>
    <p:sldId id="2566" r:id="rId18"/>
    <p:sldId id="2579" r:id="rId19"/>
    <p:sldId id="2567" r:id="rId20"/>
    <p:sldId id="2580" r:id="rId21"/>
    <p:sldId id="2573" r:id="rId22"/>
    <p:sldId id="2568" r:id="rId23"/>
    <p:sldId id="2572" r:id="rId2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3791" autoAdjust="0"/>
  </p:normalViewPr>
  <p:slideViewPr>
    <p:cSldViewPr snapToGrid="0" snapToObjects="1">
      <p:cViewPr varScale="1">
        <p:scale>
          <a:sx n="35" d="100"/>
          <a:sy n="35" d="100"/>
        </p:scale>
        <p:origin x="804" y="84"/>
      </p:cViewPr>
      <p:guideLst>
        <p:guide orient="horz" pos="8136"/>
        <p:guide pos="14254"/>
        <p:guide pos="1078"/>
        <p:guide orient="horz" pos="504"/>
        <p:guide pos="767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0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8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76CB4E0B-E735-43B8-ABAE-2CD385416E8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2D679248-745E-4C2C-BCA4-1CEA84396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6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7" y="12401229"/>
            <a:ext cx="8807512" cy="877091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200" b="0" i="0" spc="100" baseline="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48903" y="1100415"/>
            <a:ext cx="888630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r>
              <a:rPr lang="id-ID" sz="2200" b="1" i="0" dirty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  <a:endParaRPr lang="id-ID" sz="2200" b="1" i="0" dirty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3" r:id="rId2"/>
    <p:sldLayoutId id="2147484171" r:id="rId3"/>
    <p:sldLayoutId id="2147484174" r:id="rId4"/>
    <p:sldLayoutId id="2147484183" r:id="rId5"/>
    <p:sldLayoutId id="2147484182" r:id="rId6"/>
    <p:sldLayoutId id="2147484176" r:id="rId7"/>
    <p:sldLayoutId id="2147484179" r:id="rId8"/>
    <p:sldLayoutId id="2147484181" r:id="rId9"/>
    <p:sldLayoutId id="2147484177" r:id="rId10"/>
    <p:sldLayoutId id="2147484175" r:id="rId11"/>
    <p:sldLayoutId id="2147484087" r:id="rId12"/>
    <p:sldLayoutId id="2147484163" r:id="rId13"/>
    <p:sldLayoutId id="2147484172" r:id="rId14"/>
    <p:sldLayoutId id="2147484184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7" Type="http://schemas.openxmlformats.org/officeDocument/2006/relationships/image" Target="../media/image2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2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22308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chemeClr val="accent1">
                  <a:lumMod val="40000"/>
                  <a:lumOff val="60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504655" y="7641476"/>
            <a:ext cx="5406614" cy="88441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6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Augmented Vision</a:t>
            </a:r>
            <a:endParaRPr lang="en-US" sz="3600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336499" y="5796171"/>
            <a:ext cx="1570467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13800" b="1" spc="35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SeaLane2020</a:t>
            </a:r>
            <a:endParaRPr lang="en-US" sz="13800" spc="35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  <a:sym typeface="Bebas Neue" charset="0"/>
            </a:endParaRPr>
          </a:p>
        </p:txBody>
      </p:sp>
      <p:pic>
        <p:nvPicPr>
          <p:cNvPr id="4" name="Picture 3" descr="iTunesArtwork@2x.png"/>
          <p:cNvPicPr>
            <a:picLocks noChangeAspect="1"/>
          </p:cNvPicPr>
          <p:nvPr/>
        </p:nvPicPr>
        <p:blipFill>
          <a:blip r:embed="rId5" cstate="email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45" y="8967189"/>
            <a:ext cx="4098633" cy="409863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2673"/>
    </mc:Choice>
    <mc:Fallback>
      <p:transition advClick="0" advTm="1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28974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Manual Data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Known obstacles, danger areas, buoys, markers, etc.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Manual Data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Known navigation routes, </a:t>
            </a:r>
            <a:r>
              <a:rPr lang="en-US" sz="3600" dirty="0">
                <a:solidFill>
                  <a:schemeClr val="tx1"/>
                </a:solidFill>
              </a:rPr>
              <a:t>navigation </a:t>
            </a:r>
            <a:r>
              <a:rPr lang="en-US" sz="3600" dirty="0" smtClean="0">
                <a:solidFill>
                  <a:schemeClr val="tx1"/>
                </a:solidFill>
              </a:rPr>
              <a:t>fixes, </a:t>
            </a:r>
            <a:r>
              <a:rPr lang="en-US" sz="3600" dirty="0">
                <a:solidFill>
                  <a:schemeClr val="tx1"/>
                </a:solidFill>
              </a:rPr>
              <a:t>and buoy locations displayed from maritime navigation data sources.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798"/>
    </mc:Choice>
    <mc:Fallback>
      <p:transition advTm="1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18015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Immediately “mute” visual indicators on demand.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462"/>
    </mc:Choice>
    <mc:Fallback>
      <p:transition advTm="12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653518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Immediately “mute” visual indicators on demand.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User can individually “mute” (remove from display) each type of indicator with a  single button press.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One touch visual muting of ALL indicators.(display “de-clutter” button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User can also select full color, monochrome, IR, and Red Light display.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IR is an overlay on live video and can be toggled between 25%, 50%, and 75% transparency as needed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3433"/>
    </mc:Choice>
    <mc:Fallback>
      <p:transition advTm="4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18" y="2217934"/>
            <a:ext cx="19819085" cy="106098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5517" y="1442282"/>
            <a:ext cx="19819087" cy="775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MAG CRS 121                MAG HDG 118                 SPEED 3.4 KTS               DEPTH 24 FT                      14:51:20Z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58579" y="8831236"/>
            <a:ext cx="1828324" cy="182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668897" y="9364697"/>
            <a:ext cx="812586" cy="761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989350" y="9364697"/>
            <a:ext cx="406294" cy="38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2072741" y="9555048"/>
            <a:ext cx="3119755" cy="5710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2072741" y="10126100"/>
            <a:ext cx="0" cy="24417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15216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673411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389892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43522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97151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24815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9016" y="9228652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5860" y="926369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85961" y="9256354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375049" y="9638151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086064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2110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273268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525937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352412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44674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25517" y="11018473"/>
            <a:ext cx="3713783" cy="180927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53270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ALL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ON/OFF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142147" y="10962877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MAP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292075" y="2240413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IR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654384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NAV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5646409" y="2208571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DEPTH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7603217" y="2208571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OBSTACLE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987149" y="2217933"/>
            <a:ext cx="2193989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OVERLAY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679698" y="10981923"/>
            <a:ext cx="4501441" cy="180927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Brightness</a:t>
            </a:r>
          </a:p>
        </p:txBody>
      </p:sp>
      <p:sp>
        <p:nvSpPr>
          <p:cNvPr id="64" name="Arrow: Down 63"/>
          <p:cNvSpPr/>
          <p:nvPr/>
        </p:nvSpPr>
        <p:spPr>
          <a:xfrm>
            <a:off x="20998244" y="11319192"/>
            <a:ext cx="1046727" cy="12208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Arrow: Down 65"/>
          <p:cNvSpPr/>
          <p:nvPr/>
        </p:nvSpPr>
        <p:spPr>
          <a:xfrm>
            <a:off x="20009052" y="11328713"/>
            <a:ext cx="1046727" cy="1220894"/>
          </a:xfrm>
          <a:prstGeom prst="downArrow">
            <a:avLst/>
          </a:prstGeom>
          <a:solidFill>
            <a:srgbClr val="FF0000"/>
          </a:solidFill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>
            <a:stCxn id="63" idx="2"/>
            <a:endCxn id="63" idx="0"/>
          </p:cNvCxnSpPr>
          <p:nvPr/>
        </p:nvCxnSpPr>
        <p:spPr>
          <a:xfrm flipV="1">
            <a:off x="19930418" y="10981920"/>
            <a:ext cx="0" cy="1828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amond 1"/>
          <p:cNvSpPr/>
          <p:nvPr/>
        </p:nvSpPr>
        <p:spPr>
          <a:xfrm>
            <a:off x="10819887" y="6980433"/>
            <a:ext cx="2505708" cy="1547446"/>
          </a:xfrm>
          <a:prstGeom prst="diamon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WPT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036</a:t>
            </a:r>
          </a:p>
        </p:txBody>
      </p:sp>
      <p:sp>
        <p:nvSpPr>
          <p:cNvPr id="4" name="Callout: Line with No Border 3"/>
          <p:cNvSpPr/>
          <p:nvPr/>
        </p:nvSpPr>
        <p:spPr>
          <a:xfrm>
            <a:off x="16448117" y="6530318"/>
            <a:ext cx="1926931" cy="1028722"/>
          </a:xfrm>
          <a:prstGeom prst="callout1">
            <a:avLst>
              <a:gd name="adj1" fmla="val 42453"/>
              <a:gd name="adj2" fmla="val 7485"/>
              <a:gd name="adj3" fmla="val 242058"/>
              <a:gd name="adj4" fmla="val -981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Exxon  Valdez</a:t>
            </a:r>
          </a:p>
        </p:txBody>
      </p:sp>
      <p:sp>
        <p:nvSpPr>
          <p:cNvPr id="5" name="Flowchart: Extract 4"/>
          <p:cNvSpPr/>
          <p:nvPr/>
        </p:nvSpPr>
        <p:spPr>
          <a:xfrm>
            <a:off x="4754880" y="9745398"/>
            <a:ext cx="762000" cy="538956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llout: Line with No Border 5"/>
          <p:cNvSpPr/>
          <p:nvPr/>
        </p:nvSpPr>
        <p:spPr>
          <a:xfrm>
            <a:off x="4824670" y="7680765"/>
            <a:ext cx="1384420" cy="968839"/>
          </a:xfrm>
          <a:prstGeom prst="callout1">
            <a:avLst>
              <a:gd name="adj1" fmla="val 76831"/>
              <a:gd name="adj2" fmla="val 29772"/>
              <a:gd name="adj3" fmla="val 177841"/>
              <a:gd name="adj4" fmla="val 302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PT471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8843"/>
    </mc:Choice>
    <mc:Fallback>
      <p:transition advTm="98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70" y="2208572"/>
            <a:ext cx="19819087" cy="106191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5517" y="1442282"/>
            <a:ext cx="19819087" cy="775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MAG CRS 121                MAG HDG 118                 SPEED 3.4 KTS               DEPTH 24 FT                      14:51:20Z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212723" y="8571945"/>
            <a:ext cx="1828324" cy="182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23041" y="9105406"/>
            <a:ext cx="812586" cy="761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043493" y="9105407"/>
            <a:ext cx="406294" cy="38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2126885" y="9295757"/>
            <a:ext cx="3119755" cy="5710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2072741" y="10126100"/>
            <a:ext cx="0" cy="24417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15216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727554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444036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97666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751295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78959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9016" y="9228652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5860" y="926369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85961" y="9256354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429193" y="9378861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140207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2110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327412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580081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406556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98818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25517" y="11018473"/>
            <a:ext cx="3713783" cy="180927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53270" y="2227670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ALL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142147" y="10962877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MAP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292075" y="2240413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VISIBLE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654384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NAV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5646409" y="2208571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DEPTH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7603217" y="2208571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OBSTACLE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987149" y="2217933"/>
            <a:ext cx="2193989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OVERLAY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679698" y="10981923"/>
            <a:ext cx="4501441" cy="180927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Brightness</a:t>
            </a:r>
          </a:p>
        </p:txBody>
      </p:sp>
      <p:sp>
        <p:nvSpPr>
          <p:cNvPr id="64" name="Arrow: Down 63"/>
          <p:cNvSpPr/>
          <p:nvPr/>
        </p:nvSpPr>
        <p:spPr>
          <a:xfrm>
            <a:off x="20998244" y="11319192"/>
            <a:ext cx="1046727" cy="12208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Arrow: Down 65"/>
          <p:cNvSpPr/>
          <p:nvPr/>
        </p:nvSpPr>
        <p:spPr>
          <a:xfrm>
            <a:off x="20009052" y="11328713"/>
            <a:ext cx="1046727" cy="1220894"/>
          </a:xfrm>
          <a:prstGeom prst="downArrow">
            <a:avLst/>
          </a:prstGeom>
          <a:solidFill>
            <a:srgbClr val="FF0000"/>
          </a:solidFill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>
            <a:stCxn id="63" idx="2"/>
            <a:endCxn id="63" idx="0"/>
          </p:cNvCxnSpPr>
          <p:nvPr/>
        </p:nvCxnSpPr>
        <p:spPr>
          <a:xfrm flipV="1">
            <a:off x="19930418" y="10981920"/>
            <a:ext cx="0" cy="1828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393"/>
    </mc:Choice>
    <mc:Fallback>
      <p:transition advTm="1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78231" y="9557502"/>
            <a:ext cx="9241479" cy="206627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Present a video representing the app in action.  Demonstrate control features, object recognition among some of the other requirements.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8813" y="5236798"/>
            <a:ext cx="8797140" cy="312051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TWO</a:t>
            </a:r>
          </a:p>
          <a:p>
            <a:pPr>
              <a:lnSpc>
                <a:spcPts val="12400"/>
              </a:lnSpc>
            </a:pPr>
            <a:r>
              <a:rPr lang="en-US" sz="8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VIDEO OF A/R APP</a:t>
            </a:r>
            <a:endParaRPr lang="en-US" sz="8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Simulator Screen Shot Mar 30, 2017, 22.42.57.png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5790"/>
          <a:stretch>
            <a:fillRect/>
          </a:stretch>
        </p:blipFill>
        <p:spPr/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8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131"/>
    </mc:Choice>
    <mc:Fallback>
      <p:transition advTm="2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ulator Screen Shot Mar 30, 2017, 22.42.57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425450"/>
            <a:ext cx="16941800" cy="127063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710"/>
      </p:ext>
    </p:extLst>
  </p:cSld>
  <p:clrMapOvr>
    <a:masterClrMapping/>
  </p:clrMapOvr>
  <p:transition advTm="101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122912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Brightness Adjustment Requirement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A/R adjusts display based on light levels</a:t>
            </a: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9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398"/>
    </mc:Choice>
    <mc:Fallback>
      <p:transition advTm="1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345742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Brightness Adjustment Requirement</a:t>
            </a:r>
            <a:endParaRPr lang="en-US" sz="44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A/R adjusts display based on light levels.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Brightness Adjustment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The ambient light sensor on the Android device is used to adjust A/R display brightness.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User can override by adjusting display brightness manually.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224"/>
    </mc:Choice>
    <mc:Fallback>
      <p:transition advTm="19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263873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Matching of Detected Objects to Virtual Icon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Integrate object detection to match virtual icons to real-world objects, or identify real-world objects not present in existing data sources (map, AIS, etc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.)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213"/>
    </mc:Choice>
    <mc:Fallback>
      <p:transition advTm="16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chemeClr val="accent1">
                  <a:lumMod val="40000"/>
                  <a:lumOff val="60000"/>
                  <a:alpha val="9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601116" y="6836601"/>
            <a:ext cx="19710244" cy="25753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Create an app to allow surface navigation in fog/night conditions </a:t>
            </a:r>
            <a:r>
              <a:rPr lang="en-US" sz="4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</a:p>
          <a:p>
            <a:pPr algn="l">
              <a:lnSpc>
                <a:spcPts val="3640"/>
              </a:lnSpc>
            </a:pPr>
            <a:r>
              <a:rPr lang="en-US" sz="4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little </a:t>
            </a: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or no forward visibility.</a:t>
            </a:r>
          </a:p>
          <a:p>
            <a:pPr algn="l">
              <a:lnSpc>
                <a:spcPts val="3640"/>
              </a:lnSpc>
            </a:pPr>
            <a:endParaRPr lang="en-US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Provide visual indication of obstacles ahead.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1698" y="4322395"/>
            <a:ext cx="6126036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00114" y="6347470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3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773"/>
    </mc:Choice>
    <mc:Fallback>
      <p:transition advTm="1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66890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Matching of Detected Objects to Virtual Icon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Integrate object detection to match virtual icons to real-world objects, or identify real-world objects not present in existing data sources (map, AIS, etc.)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Matching of Detected Objects to Virtual Icon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OpenCV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could be used for object recognition, and if target speed and heading are available, some correlation of virtual icons to real-world objects can be done.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However, the amount of available memory and computing power on the Android device limits its ability to identify and classify real-world objects from available sensor data. This is not a MASINT platform.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9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628"/>
    </mc:Choice>
    <mc:Fallback>
      <p:transition advTm="2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uploaded from i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3473325" y="2115272"/>
            <a:ext cx="16256000" cy="9144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4649"/>
      </p:ext>
    </p:extLst>
  </p:cSld>
  <p:clrMapOvr>
    <a:masterClrMapping/>
  </p:clrMapOvr>
  <p:transition advTm="386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62" objId="3"/>
        <p14:stopEvt time="37266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261816" y="1263600"/>
            <a:ext cx="5912837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Sea Lane 2020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Summary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286033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Meets the core requirements of the Fog Breaker Challenge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Additional enhancements to improve usefulness, safety, and stealth 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Useful for military and civilian use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This application has been accepted to compete for the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HeroX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Big Ocean Button Challenge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989"/>
    </mc:Choice>
    <mc:Fallback>
      <p:transition advTm="2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02238" y="4631267"/>
            <a:ext cx="713720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THE PLAN &amp;CODE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711324" y="6504270"/>
            <a:ext cx="11034857" cy="6812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https://</a:t>
            </a:r>
            <a:r>
              <a:rPr lang="en-US" sz="36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github.com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TampadeepseaX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/SeaLane2020</a:t>
            </a:r>
            <a:endParaRPr lang="en-US" sz="3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261749" y="598685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Logo-2.jpg"/>
          <p:cNvPicPr>
            <a:picLocks noGrp="1" noChangeAspect="1"/>
          </p:cNvPicPr>
          <p:nvPr>
            <p:ph type="pic" sz="quarter" idx="6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5"/>
          <a:stretch>
            <a:fillRect/>
          </a:stretch>
        </p:blipFill>
        <p:spPr/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5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975"/>
    </mc:Choice>
    <mc:Fallback>
      <p:transition advTm="1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5645" y="3846179"/>
            <a:ext cx="10713960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TEAM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Tampa Deep Sea </a:t>
            </a:r>
            <a:r>
              <a:rPr lang="en-US" sz="6800" b="1" spc="400" dirty="0" err="1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Xplorers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711325" y="6504270"/>
            <a:ext cx="10499716" cy="49008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We are a diverse group of scientists, engineers, makers, and enthusiasts assembled to tackle the Shell Ocean Discovery XPRIZE and a number of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other challenges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along the way.</a:t>
            </a:r>
          </a:p>
          <a:p>
            <a:pPr algn="l">
              <a:lnSpc>
                <a:spcPts val="3640"/>
              </a:lnSpc>
            </a:pPr>
            <a:endParaRPr lang="en-US" sz="3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▪︎Ed Larson	▪︎Chuck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Begian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	▪︎Art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Ianuzzi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endParaRPr lang="en-US" sz="3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▪︎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David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Meiller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	▪︎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Nung Bedell	▪︎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Renier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Oliva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▪︎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Abhishek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Shrivastava</a:t>
            </a:r>
            <a:endParaRPr lang="en-US" sz="3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endParaRPr lang="en-US" sz="27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Placeholder 2" descr="Logo-2.jpg"/>
          <p:cNvPicPr>
            <a:picLocks noGrp="1" noChangeAspect="1"/>
          </p:cNvPicPr>
          <p:nvPr>
            <p:ph type="pic" sz="quarter" idx="6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5"/>
          <a:stretch>
            <a:fillRect/>
          </a:stretch>
        </p:blipFill>
        <p:spPr/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077"/>
    </mc:Choice>
    <mc:Fallback>
      <p:transition advTm="17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78231" y="9557502"/>
            <a:ext cx="9241479" cy="1604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Incorporate Navigation, AIS, Display, and </a:t>
            </a: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features into a common mobile device app.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8813" y="5236798"/>
            <a:ext cx="7950153" cy="312051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ONE</a:t>
            </a:r>
          </a:p>
          <a:p>
            <a:pPr>
              <a:lnSpc>
                <a:spcPts val="12400"/>
              </a:lnSpc>
            </a:pPr>
            <a:r>
              <a:rPr lang="en-US" sz="8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MOBILE A/R APP</a:t>
            </a:r>
            <a:endParaRPr lang="en-US" sz="8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wpid-apple-android-windows-mobile-blackberry-logo.png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16" t="-14549" r="-11519" b="-30102"/>
          <a:stretch/>
        </p:blipFill>
        <p:spPr>
          <a:xfrm>
            <a:off x="8232696" y="0"/>
            <a:ext cx="16170352" cy="13716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522"/>
    </mc:Choice>
    <mc:Fallback>
      <p:transition advTm="1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17154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Navigation Route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GPS Waypoints and/or visual representation of the route so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boat pilot 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does not have to look at console to stay on course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015"/>
    </mc:Choice>
    <mc:Fallback>
      <p:transition advTm="1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746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Navigation Route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GPS Waypoints and/or visual representation of the route so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boat pilot 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does not have to look at console to stay on course.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Navigation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Magnetic Heading, Magnetic Course, Speed, Current Time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Dynamic Depth Readout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GPS Moving Map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Inset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FLIR for obstacle detection and collision avoidance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IR View 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for Situational Awareness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Visual Indication of GPS Waypoints and Known Obstacles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Synthetic Course Guidance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Night Vision-Saving Red Light Display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Vessel can be 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piloted </a:t>
            </a: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entirely by reference to A/R display.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708"/>
    </mc:Choice>
    <mc:Fallback>
      <p:transition advTm="80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125374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Information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Ship location data from AIS Navigation Plotter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646"/>
    </mc:Choice>
    <mc:Fallback>
      <p:transition advTm="1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345742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Information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Ship location data from AIS Navigation Plotter.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Information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provided location of nearby ships indicated on display.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Ship heading and speed information could be added as a future enhancement.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868"/>
    </mc:Choice>
    <mc:Fallback>
      <p:transition advTm="18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125374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Manual Data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Known obstacles, danger areas, buoys, markers, etc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endParaRPr lang="en-US" sz="3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650" y="129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172"/>
    </mc:Choice>
    <mc:Fallback>
      <p:transition advTm="11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2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51DF72"/>
      </a:accent1>
      <a:accent2>
        <a:srgbClr val="34A567"/>
      </a:accent2>
      <a:accent3>
        <a:srgbClr val="235393"/>
      </a:accent3>
      <a:accent4>
        <a:srgbClr val="0080CE"/>
      </a:accent4>
      <a:accent5>
        <a:srgbClr val="0099D7"/>
      </a:accent5>
      <a:accent6>
        <a:srgbClr val="00B5FF"/>
      </a:accent6>
      <a:hlink>
        <a:srgbClr val="45DE9B"/>
      </a:hlink>
      <a:folHlink>
        <a:srgbClr val="2BE04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45152</TotalTime>
  <Words>859</Words>
  <Application>Microsoft Office PowerPoint</Application>
  <PresentationFormat>Custom</PresentationFormat>
  <Paragraphs>165</Paragraphs>
  <Slides>23</Slides>
  <Notes>1</Notes>
  <HiddenSlides>0</HiddenSlides>
  <MMClips>24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Bebas Neue</vt:lpstr>
      <vt:lpstr>Calibri</vt:lpstr>
      <vt:lpstr>Lato Light</vt:lpstr>
      <vt:lpstr>Montserrat Hairline</vt:lpstr>
      <vt:lpstr>Open Sans</vt:lpstr>
      <vt:lpstr>Open Sans Light</vt:lpstr>
      <vt:lpstr>Open Sans Semibold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SeaLane2020</dc:title>
  <dc:subject/>
  <dc:creator>Nung Bedell</dc:creator>
  <cp:keywords/>
  <dc:description/>
  <cp:lastModifiedBy>Edward Larson</cp:lastModifiedBy>
  <cp:revision>6852</cp:revision>
  <dcterms:created xsi:type="dcterms:W3CDTF">2014-11-12T21:47:38Z</dcterms:created>
  <dcterms:modified xsi:type="dcterms:W3CDTF">2017-04-05T02:49:08Z</dcterms:modified>
  <cp:category/>
</cp:coreProperties>
</file>